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sldIdLst>
    <p:sldId id="342" r:id="rId5"/>
    <p:sldId id="351" r:id="rId6"/>
    <p:sldId id="353" r:id="rId7"/>
    <p:sldId id="345" r:id="rId8"/>
    <p:sldId id="344" r:id="rId9"/>
    <p:sldId id="352" r:id="rId10"/>
    <p:sldId id="348" r:id="rId11"/>
    <p:sldId id="349" r:id="rId12"/>
    <p:sldId id="35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646"/>
  </p:normalViewPr>
  <p:slideViewPr>
    <p:cSldViewPr snapToGrid="0" snapToObjects="1" showGuides="1">
      <p:cViewPr varScale="1">
        <p:scale>
          <a:sx n="77" d="100"/>
          <a:sy n="77" d="100"/>
        </p:scale>
        <p:origin x="96" y="245"/>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hdphoto1.wdp>
</file>

<file path=ppt/media/hdphoto2.wdp>
</file>

<file path=ppt/media/image1.png>
</file>

<file path=ppt/media/image2.png>
</file>

<file path=ppt/media/image3.jpg>
</file>

<file path=ppt/media/image4.jp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12/1/2022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6</a:t>
            </a:fld>
            <a:endParaRPr lang="en-US" dirty="0"/>
          </a:p>
        </p:txBody>
      </p:sp>
    </p:spTree>
    <p:extLst>
      <p:ext uri="{BB962C8B-B14F-4D97-AF65-F5344CB8AC3E}">
        <p14:creationId xmlns:p14="http://schemas.microsoft.com/office/powerpoint/2010/main" val="31774183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93000">
              <a:schemeClr val="tx2"/>
            </a:gs>
            <a:gs pos="82000">
              <a:schemeClr val="accent6">
                <a:lumMod val="50000"/>
              </a:schemeClr>
            </a:gs>
            <a:gs pos="45000">
              <a:schemeClr val="tx1"/>
            </a:gs>
            <a:gs pos="13000">
              <a:schemeClr val="accent4">
                <a:lumMod val="75000"/>
              </a:schemeClr>
            </a:gs>
            <a:gs pos="0">
              <a:schemeClr val="accent4"/>
            </a:gs>
            <a:gs pos="100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89C87B-6551-93A1-A1B8-D56A1A182A38}"/>
              </a:ext>
            </a:extLst>
          </p:cNvPr>
          <p:cNvPicPr>
            <a:picLocks noChangeAspect="1"/>
          </p:cNvPicPr>
          <p:nvPr/>
        </p:nvPicPr>
        <p:blipFill rotWithShape="1">
          <a:blip r:embed="rId2">
            <a:duotone>
              <a:prstClr val="black"/>
              <a:schemeClr val="accent4">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173000"/>
                    </a14:imgEffect>
                    <a14:imgEffect>
                      <a14:brightnessContrast bright="28000" contrast="-9000"/>
                    </a14:imgEffect>
                  </a14:imgLayer>
                </a14:imgProps>
              </a:ext>
            </a:extLst>
          </a:blip>
          <a:srcRect l="35801" t="35497" r="35780" b="26628"/>
          <a:stretch/>
        </p:blipFill>
        <p:spPr>
          <a:xfrm>
            <a:off x="4814047" y="2519082"/>
            <a:ext cx="2456329" cy="2357718"/>
          </a:xfrm>
          <a:prstGeom prst="rect">
            <a:avLst/>
          </a:prstGeom>
        </p:spPr>
      </p:pic>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0" y="1497106"/>
            <a:ext cx="12191998" cy="2061762"/>
          </a:xfrm>
        </p:spPr>
        <p:txBody>
          <a:bodyPr/>
          <a:lstStyle/>
          <a:p>
            <a:r>
              <a:rPr lang="en-US" sz="6600" b="1" dirty="0">
                <a:solidFill>
                  <a:schemeClr val="accent4">
                    <a:lumMod val="40000"/>
                    <a:lumOff val="60000"/>
                  </a:schemeClr>
                </a:solidFill>
                <a:latin typeface="Eras Demi ITC" panose="020B0805030504020804" pitchFamily="34" charset="0"/>
              </a:rPr>
              <a:t>IVA-INTELLIGENT VOICE ASSISTANT</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a:xfrm>
            <a:off x="89646" y="3991947"/>
            <a:ext cx="5916707" cy="1557206"/>
          </a:xfrm>
          <a:noFill/>
          <a:ln>
            <a:noFill/>
          </a:ln>
        </p:spPr>
        <p:txBody>
          <a:bodyPr/>
          <a:lstStyle/>
          <a:p>
            <a:pPr algn="l"/>
            <a:r>
              <a:rPr lang="en-US" sz="2400" u="sng" dirty="0">
                <a:latin typeface="BankGothic Md BT" panose="020B0807020203060204" pitchFamily="34" charset="0"/>
              </a:rPr>
              <a:t>SUBMITTED TO:</a:t>
            </a:r>
          </a:p>
          <a:p>
            <a:pPr algn="l"/>
            <a:r>
              <a:rPr lang="en-US" sz="2400" dirty="0">
                <a:latin typeface="BankGothic Md BT" panose="020B0807020203060204" pitchFamily="34" charset="0"/>
              </a:rPr>
              <a:t>Dr. ABHILASHA SHARMA</a:t>
            </a:r>
          </a:p>
          <a:p>
            <a:pPr algn="l"/>
            <a:r>
              <a:rPr lang="en-US" sz="2400" dirty="0">
                <a:latin typeface="BankGothic Md BT" panose="020B0807020203060204" pitchFamily="34" charset="0"/>
              </a:rPr>
              <a:t>PROFESSOR ASSISTANT(SG)</a:t>
            </a:r>
          </a:p>
        </p:txBody>
      </p:sp>
      <p:sp>
        <p:nvSpPr>
          <p:cNvPr id="7" name="Rectangle 6">
            <a:extLst>
              <a:ext uri="{FF2B5EF4-FFF2-40B4-BE49-F238E27FC236}">
                <a16:creationId xmlns:a16="http://schemas.microsoft.com/office/drawing/2014/main" id="{8DD9DDA9-E98E-A6A5-7AC0-B3BE0CF486F0}"/>
              </a:ext>
            </a:extLst>
          </p:cNvPr>
          <p:cNvSpPr/>
          <p:nvPr/>
        </p:nvSpPr>
        <p:spPr>
          <a:xfrm>
            <a:off x="6822141" y="3991947"/>
            <a:ext cx="5280212" cy="17392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400" u="sng" dirty="0">
                <a:latin typeface="BankGothic Md BT" panose="020B0807020203060204" pitchFamily="34" charset="0"/>
              </a:rPr>
              <a:t>SUBMITTED BY:</a:t>
            </a:r>
          </a:p>
          <a:p>
            <a:r>
              <a:rPr lang="en-IN" sz="2400" dirty="0">
                <a:latin typeface="BankGothic Md BT" panose="020B0807020203060204" pitchFamily="34" charset="0"/>
              </a:rPr>
              <a:t>PRACHI VARSHNEY-211288</a:t>
            </a:r>
          </a:p>
          <a:p>
            <a:r>
              <a:rPr lang="en-IN" sz="2400" dirty="0">
                <a:latin typeface="BankGothic Md BT" panose="020B0807020203060204" pitchFamily="34" charset="0"/>
              </a:rPr>
              <a:t>ISHA- 211293</a:t>
            </a:r>
          </a:p>
          <a:p>
            <a:r>
              <a:rPr lang="en-IN" sz="2400" dirty="0">
                <a:latin typeface="BankGothic Md BT" panose="020B0807020203060204" pitchFamily="34" charset="0"/>
              </a:rPr>
              <a:t>CS-36</a:t>
            </a:r>
          </a:p>
        </p:txBody>
      </p:sp>
    </p:spTree>
    <p:extLst>
      <p:ext uri="{BB962C8B-B14F-4D97-AF65-F5344CB8AC3E}">
        <p14:creationId xmlns:p14="http://schemas.microsoft.com/office/powerpoint/2010/main" val="249803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69000">
              <a:schemeClr val="accent6">
                <a:lumMod val="50000"/>
              </a:schemeClr>
            </a:gs>
            <a:gs pos="55000">
              <a:srgbClr val="020B11"/>
            </a:gs>
            <a:gs pos="7000">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sz="4800" b="1" dirty="0"/>
              <a:t>INTRODUCTION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242047" y="3012141"/>
            <a:ext cx="11642124" cy="3478306"/>
          </a:xfrm>
        </p:spPr>
        <p:txBody>
          <a:bodyPr/>
          <a:lstStyle/>
          <a:p>
            <a:pPr algn="just"/>
            <a:r>
              <a:rPr lang="en-US" sz="1800" dirty="0">
                <a:solidFill>
                  <a:schemeClr val="accent4">
                    <a:lumMod val="40000"/>
                    <a:lumOff val="60000"/>
                  </a:schemeClr>
                </a:solidFill>
              </a:rPr>
              <a:t>Voice Assistant is a virtual assistant that uses speech recognition, natural language processing and speech synthesis to take actions on user utterances to help its users. Voice Assistants have become synonymous with Google Home and Amazon Echo. Underlying technology powering both these smart speakers are the actual voice assistants, Google Assistant and Amazon Alexa, respectively.‍ Today voice assistants are not limited to smart speakers but are also available in cars, household devices, smartphones, and several apps. So on our level we have tried our best to create the same using python language.</a:t>
            </a:r>
          </a:p>
          <a:p>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78B6A01-5CD0-C080-08DE-E8C976F2193E}"/>
              </a:ext>
            </a:extLst>
          </p:cNvPr>
          <p:cNvSpPr>
            <a:spLocks noGrp="1"/>
          </p:cNvSpPr>
          <p:nvPr>
            <p:ph type="title"/>
          </p:nvPr>
        </p:nvSpPr>
        <p:spPr/>
        <p:txBody>
          <a:bodyPr/>
          <a:lstStyle/>
          <a:p>
            <a:r>
              <a:rPr lang="en-US" b="1" dirty="0"/>
              <a:t>GUI OF OUR VOICE ASSISTANT</a:t>
            </a:r>
          </a:p>
        </p:txBody>
      </p:sp>
      <p:sp>
        <p:nvSpPr>
          <p:cNvPr id="7" name="Footer Placeholder 6">
            <a:extLst>
              <a:ext uri="{FF2B5EF4-FFF2-40B4-BE49-F238E27FC236}">
                <a16:creationId xmlns:a16="http://schemas.microsoft.com/office/drawing/2014/main" id="{18D1BD37-545A-1D24-D478-AF2596765721}"/>
              </a:ext>
            </a:extLst>
          </p:cNvPr>
          <p:cNvSpPr>
            <a:spLocks noGrp="1"/>
          </p:cNvSpPr>
          <p:nvPr>
            <p:ph type="ftr" sz="quarter" idx="11"/>
          </p:nvPr>
        </p:nvSpPr>
        <p:spPr/>
        <p:txBody>
          <a:bodyPr/>
          <a:lstStyle/>
          <a:p>
            <a:r>
              <a:rPr lang="en-US" dirty="0"/>
              <a:t>Scientific findings</a:t>
            </a:r>
          </a:p>
        </p:txBody>
      </p:sp>
      <p:sp>
        <p:nvSpPr>
          <p:cNvPr id="8" name="Slide Number Placeholder 7">
            <a:extLst>
              <a:ext uri="{FF2B5EF4-FFF2-40B4-BE49-F238E27FC236}">
                <a16:creationId xmlns:a16="http://schemas.microsoft.com/office/drawing/2014/main" id="{18AF1A45-96E7-8AE8-20C9-11D4E158F93C}"/>
              </a:ext>
            </a:extLst>
          </p:cNvPr>
          <p:cNvSpPr>
            <a:spLocks noGrp="1"/>
          </p:cNvSpPr>
          <p:nvPr>
            <p:ph type="sldNum" sz="quarter" idx="12"/>
          </p:nvPr>
        </p:nvSpPr>
        <p:spPr/>
        <p:txBody>
          <a:bodyPr/>
          <a:lstStyle/>
          <a:p>
            <a:fld id="{FE024F78-56A6-7740-B68D-8D4D026EDF3F}" type="slidenum">
              <a:rPr lang="en-US" smtClean="0"/>
              <a:pPr/>
              <a:t>3</a:t>
            </a:fld>
            <a:endParaRPr lang="en-US" dirty="0"/>
          </a:p>
        </p:txBody>
      </p:sp>
      <p:pic>
        <p:nvPicPr>
          <p:cNvPr id="4" name="Picture 3">
            <a:extLst>
              <a:ext uri="{FF2B5EF4-FFF2-40B4-BE49-F238E27FC236}">
                <a16:creationId xmlns:a16="http://schemas.microsoft.com/office/drawing/2014/main" id="{9508541A-1C1C-B3E2-B3F4-0C51E2422D3E}"/>
              </a:ext>
            </a:extLst>
          </p:cNvPr>
          <p:cNvPicPr>
            <a:picLocks noChangeAspect="1"/>
          </p:cNvPicPr>
          <p:nvPr/>
        </p:nvPicPr>
        <p:blipFill>
          <a:blip r:embed="rId2"/>
          <a:stretch>
            <a:fillRect/>
          </a:stretch>
        </p:blipFill>
        <p:spPr>
          <a:xfrm>
            <a:off x="2357437" y="1488141"/>
            <a:ext cx="7477125" cy="5004734"/>
          </a:xfrm>
          <a:prstGeom prst="rect">
            <a:avLst/>
          </a:prstGeom>
        </p:spPr>
      </p:pic>
    </p:spTree>
    <p:extLst>
      <p:ext uri="{BB962C8B-B14F-4D97-AF65-F5344CB8AC3E}">
        <p14:creationId xmlns:p14="http://schemas.microsoft.com/office/powerpoint/2010/main" val="3358645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57C4-CC71-1F01-828C-BC1B630951E6}"/>
              </a:ext>
            </a:extLst>
          </p:cNvPr>
          <p:cNvSpPr>
            <a:spLocks noGrp="1"/>
          </p:cNvSpPr>
          <p:nvPr>
            <p:ph type="title"/>
          </p:nvPr>
        </p:nvSpPr>
        <p:spPr>
          <a:xfrm>
            <a:off x="849351" y="365125"/>
            <a:ext cx="10515600" cy="898899"/>
          </a:xfrm>
        </p:spPr>
        <p:txBody>
          <a:bodyPr/>
          <a:lstStyle/>
          <a:p>
            <a:r>
              <a:rPr lang="en-US" sz="6000" b="1" dirty="0"/>
              <a:t>WORKING…</a:t>
            </a:r>
          </a:p>
        </p:txBody>
      </p:sp>
      <p:sp>
        <p:nvSpPr>
          <p:cNvPr id="10" name="Slide Number Placeholder 9">
            <a:extLst>
              <a:ext uri="{FF2B5EF4-FFF2-40B4-BE49-F238E27FC236}">
                <a16:creationId xmlns:a16="http://schemas.microsoft.com/office/drawing/2014/main" id="{DCB56F7D-10E5-4575-22F0-CC7A883D6551}"/>
              </a:ext>
            </a:extLst>
          </p:cNvPr>
          <p:cNvSpPr>
            <a:spLocks noGrp="1"/>
          </p:cNvSpPr>
          <p:nvPr>
            <p:ph type="sldNum" sz="quarter" idx="12"/>
          </p:nvPr>
        </p:nvSpPr>
        <p:spPr/>
        <p:txBody>
          <a:bodyPr/>
          <a:lstStyle/>
          <a:p>
            <a:fld id="{FE024F78-56A6-7740-B68D-8D4D026EDF3F}" type="slidenum">
              <a:rPr lang="en-US" smtClean="0"/>
              <a:pPr/>
              <a:t>4</a:t>
            </a:fld>
            <a:endParaRPr lang="en-US" dirty="0"/>
          </a:p>
        </p:txBody>
      </p:sp>
      <p:pic>
        <p:nvPicPr>
          <p:cNvPr id="3" name="WhatsApp Video 2022-12-01 at 01.20.15">
            <a:hlinkClick r:id="" action="ppaction://media"/>
            <a:extLst>
              <a:ext uri="{FF2B5EF4-FFF2-40B4-BE49-F238E27FC236}">
                <a16:creationId xmlns:a16="http://schemas.microsoft.com/office/drawing/2014/main" id="{9A96CCA8-B792-EEC1-129B-68D938A31F0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68824" y="1484237"/>
            <a:ext cx="9583270" cy="5008638"/>
          </a:xfrm>
          <a:prstGeom prst="round2DiagRect">
            <a:avLst>
              <a:gd name="adj1" fmla="val 16667"/>
              <a:gd name="adj2" fmla="val 0"/>
            </a:avLst>
          </a:prstGeom>
          <a:ln w="88900" cap="sq">
            <a:solidFill>
              <a:schemeClr val="accent6">
                <a:lumMod val="60000"/>
                <a:lumOff val="40000"/>
              </a:schemeClr>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125518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34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99A48-AF8C-3538-CC7B-DC7F509AD7BA}"/>
              </a:ext>
            </a:extLst>
          </p:cNvPr>
          <p:cNvSpPr>
            <a:spLocks noGrp="1"/>
          </p:cNvSpPr>
          <p:nvPr>
            <p:ph type="title"/>
          </p:nvPr>
        </p:nvSpPr>
        <p:spPr>
          <a:xfrm>
            <a:off x="838200" y="143435"/>
            <a:ext cx="10515600" cy="791159"/>
          </a:xfrm>
        </p:spPr>
        <p:txBody>
          <a:bodyPr/>
          <a:lstStyle/>
          <a:p>
            <a:r>
              <a:rPr lang="en-US" sz="4800" b="1" dirty="0"/>
              <a:t>MAJOR FEATURES</a:t>
            </a:r>
          </a:p>
        </p:txBody>
      </p:sp>
      <p:sp>
        <p:nvSpPr>
          <p:cNvPr id="12" name="Slide Number Placeholder 11">
            <a:extLst>
              <a:ext uri="{FF2B5EF4-FFF2-40B4-BE49-F238E27FC236}">
                <a16:creationId xmlns:a16="http://schemas.microsoft.com/office/drawing/2014/main" id="{761D5C1B-39FE-2949-16D4-283AB532DBE1}"/>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
        <p:nvSpPr>
          <p:cNvPr id="18" name="Text Placeholder 17">
            <a:extLst>
              <a:ext uri="{FF2B5EF4-FFF2-40B4-BE49-F238E27FC236}">
                <a16:creationId xmlns:a16="http://schemas.microsoft.com/office/drawing/2014/main" id="{E030550E-425F-FCD4-AEA6-EA919659B483}"/>
              </a:ext>
            </a:extLst>
          </p:cNvPr>
          <p:cNvSpPr>
            <a:spLocks noGrp="1"/>
          </p:cNvSpPr>
          <p:nvPr>
            <p:ph type="body" sz="quarter" idx="28"/>
          </p:nvPr>
        </p:nvSpPr>
        <p:spPr>
          <a:xfrm>
            <a:off x="838200" y="1963271"/>
            <a:ext cx="10515600" cy="4751294"/>
          </a:xfrm>
        </p:spPr>
        <p:txBody>
          <a:bodyPr/>
          <a:lstStyle/>
          <a:p>
            <a:pPr marL="285750" indent="-285750" algn="l">
              <a:buFont typeface="Arial" panose="020B0604020202020204" pitchFamily="34" charset="0"/>
              <a:buChar char="•"/>
            </a:pPr>
            <a:r>
              <a:rPr lang="en-IN" sz="1800" dirty="0">
                <a:solidFill>
                  <a:schemeClr val="accent4">
                    <a:lumMod val="40000"/>
                    <a:lumOff val="60000"/>
                  </a:schemeClr>
                </a:solidFill>
                <a:latin typeface="+mj-lt"/>
              </a:rPr>
              <a:t>GREETS YOU AS YOU RUN IT.</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CAN TELL LATEST 10 NEWS.</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CAN SEARCH QUERIES ON WIKIPEDIA.</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CAN PLAY MUSIC.</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HELP US WITH OUR CALCULATIONS.</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IT CAN SEND EMAIL TO WHOEVER WE WANT.</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IT CAN OPEN ANY APPLICATIONS PRESENT IN SYSTEM .</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CAN CLOSE THE APPLICATION WHEN ORDERED TO DO SO.</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ENTERTAIN US WITH ITS JOKES.</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CAN READ PDF FOR OUR CONVINIENCE.</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CAN SHUTDOWN / SLEEP / RESTART THE SYSTEM.</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CAN TAKE SCREENSHOTS FOR US AND SAVE IT TOO.</a:t>
            </a:r>
          </a:p>
          <a:p>
            <a:pPr marL="285750" indent="-285750" algn="l">
              <a:buFont typeface="Arial" panose="020B0604020202020204" pitchFamily="34" charset="0"/>
              <a:buChar char="•"/>
            </a:pPr>
            <a:r>
              <a:rPr lang="en-IN" sz="1800" dirty="0">
                <a:solidFill>
                  <a:schemeClr val="accent4">
                    <a:lumMod val="40000"/>
                    <a:lumOff val="60000"/>
                  </a:schemeClr>
                </a:solidFill>
                <a:latin typeface="+mj-lt"/>
              </a:rPr>
              <a:t>CAN HAVE A CASUAL CONVERSATION</a:t>
            </a:r>
          </a:p>
          <a:p>
            <a:pPr marL="285750" indent="-285750" algn="l">
              <a:buFont typeface="Arial" panose="020B0604020202020204" pitchFamily="34" charset="0"/>
              <a:buChar char="•"/>
            </a:pPr>
            <a:endParaRPr lang="en-IN" sz="1800" dirty="0">
              <a:solidFill>
                <a:schemeClr val="accent4">
                  <a:lumMod val="40000"/>
                  <a:lumOff val="60000"/>
                </a:schemeClr>
              </a:solidFill>
              <a:latin typeface="+mj-lt"/>
            </a:endParaRPr>
          </a:p>
          <a:p>
            <a:pPr marL="285750" indent="-285750" algn="l">
              <a:buFont typeface="Arial" panose="020B0604020202020204" pitchFamily="34" charset="0"/>
              <a:buChar char="•"/>
            </a:pPr>
            <a:endParaRPr lang="en-IN" sz="1800" dirty="0">
              <a:solidFill>
                <a:schemeClr val="accent4">
                  <a:lumMod val="40000"/>
                  <a:lumOff val="60000"/>
                </a:schemeClr>
              </a:solidFill>
              <a:latin typeface="+mj-lt"/>
            </a:endParaRPr>
          </a:p>
        </p:txBody>
      </p:sp>
    </p:spTree>
    <p:extLst>
      <p:ext uri="{BB962C8B-B14F-4D97-AF65-F5344CB8AC3E}">
        <p14:creationId xmlns:p14="http://schemas.microsoft.com/office/powerpoint/2010/main" val="3999271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70F5F62-A2D8-BBCB-E3C5-9D535A8D3BD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072064" y="1435767"/>
            <a:ext cx="6042211" cy="4388069"/>
          </a:xfrm>
          <a:prstGeom prst="rect">
            <a:avLst/>
          </a:prstGeom>
        </p:spPr>
      </p:pic>
      <p:sp>
        <p:nvSpPr>
          <p:cNvPr id="15" name="Text Placeholder 14">
            <a:extLst>
              <a:ext uri="{FF2B5EF4-FFF2-40B4-BE49-F238E27FC236}">
                <a16:creationId xmlns:a16="http://schemas.microsoft.com/office/drawing/2014/main" id="{0A425A4F-A8E2-A0BE-DDC3-1737893E524E}"/>
              </a:ext>
            </a:extLst>
          </p:cNvPr>
          <p:cNvSpPr>
            <a:spLocks noGrp="1"/>
          </p:cNvSpPr>
          <p:nvPr>
            <p:ph type="body" sz="quarter" idx="10"/>
          </p:nvPr>
        </p:nvSpPr>
        <p:spPr>
          <a:xfrm>
            <a:off x="342310" y="1255060"/>
            <a:ext cx="11501718" cy="5443819"/>
          </a:xfrm>
        </p:spPr>
        <p:txBody>
          <a:bodyPr/>
          <a:lstStyle/>
          <a:p>
            <a:pPr marL="342900" indent="-342900" algn="l">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pyttsx3  </a:t>
            </a:r>
          </a:p>
          <a:p>
            <a:pPr marL="171450" indent="-171450" algn="l">
              <a:lnSpc>
                <a:spcPct val="100000"/>
              </a:lnSpc>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a:t>
            </a:r>
            <a:r>
              <a:rPr lang="en-IN" dirty="0" err="1">
                <a:solidFill>
                  <a:schemeClr val="accent4">
                    <a:lumMod val="60000"/>
                    <a:lumOff val="40000"/>
                  </a:schemeClr>
                </a:solidFill>
                <a:effectLst/>
                <a:latin typeface="Consolas" panose="020B0609020204030204" pitchFamily="49" charset="0"/>
              </a:rPr>
              <a:t>speech_recognition</a:t>
            </a:r>
            <a:r>
              <a:rPr lang="en-IN" dirty="0">
                <a:solidFill>
                  <a:schemeClr val="accent4">
                    <a:lumMod val="60000"/>
                    <a:lumOff val="40000"/>
                  </a:schemeClr>
                </a:solidFill>
                <a:effectLst/>
                <a:latin typeface="Consolas" panose="020B0609020204030204" pitchFamily="49" charset="0"/>
              </a:rPr>
              <a:t>       </a:t>
            </a:r>
          </a:p>
          <a:p>
            <a:pPr marL="171450" indent="-171450" algn="l">
              <a:lnSpc>
                <a:spcPct val="100000"/>
              </a:lnSpc>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a:t>
            </a:r>
            <a:r>
              <a:rPr lang="en-IN" dirty="0" err="1">
                <a:solidFill>
                  <a:schemeClr val="accent4">
                    <a:lumMod val="60000"/>
                    <a:lumOff val="40000"/>
                  </a:schemeClr>
                </a:solidFill>
                <a:effectLst/>
                <a:latin typeface="Consolas" panose="020B0609020204030204" pitchFamily="49" charset="0"/>
              </a:rPr>
              <a:t>wikipedia</a:t>
            </a:r>
            <a:endParaRPr lang="en-IN" dirty="0">
              <a:solidFill>
                <a:schemeClr val="accent4">
                  <a:lumMod val="60000"/>
                  <a:lumOff val="40000"/>
                </a:schemeClr>
              </a:solidFill>
              <a:effectLst/>
              <a:latin typeface="Consolas" panose="020B0609020204030204" pitchFamily="49" charset="0"/>
            </a:endParaRPr>
          </a:p>
          <a:p>
            <a:pPr marL="171450" indent="-171450" algn="l">
              <a:lnSpc>
                <a:spcPct val="100000"/>
              </a:lnSpc>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a:t>
            </a:r>
            <a:r>
              <a:rPr lang="en-IN" dirty="0" err="1">
                <a:solidFill>
                  <a:schemeClr val="accent4">
                    <a:lumMod val="60000"/>
                    <a:lumOff val="40000"/>
                  </a:schemeClr>
                </a:solidFill>
                <a:effectLst/>
                <a:latin typeface="Consolas" panose="020B0609020204030204" pitchFamily="49" charset="0"/>
              </a:rPr>
              <a:t>webbrowser</a:t>
            </a:r>
            <a:endParaRPr lang="en-IN" dirty="0">
              <a:solidFill>
                <a:schemeClr val="accent4">
                  <a:lumMod val="60000"/>
                  <a:lumOff val="40000"/>
                </a:schemeClr>
              </a:solidFill>
              <a:effectLst/>
              <a:latin typeface="Consolas" panose="020B0609020204030204" pitchFamily="49" charset="0"/>
            </a:endParaRPr>
          </a:p>
          <a:p>
            <a:pPr marL="171450" indent="-171450" algn="l">
              <a:lnSpc>
                <a:spcPct val="100000"/>
              </a:lnSpc>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random</a:t>
            </a:r>
          </a:p>
          <a:p>
            <a:pPr marL="171450" indent="-171450" algn="l">
              <a:lnSpc>
                <a:spcPct val="100000"/>
              </a:lnSpc>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sys</a:t>
            </a:r>
          </a:p>
          <a:p>
            <a:pPr marL="171450" indent="-171450" algn="l">
              <a:lnSpc>
                <a:spcPct val="100000"/>
              </a:lnSpc>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time</a:t>
            </a:r>
          </a:p>
          <a:p>
            <a:pPr marL="171450" indent="-171450" algn="l">
              <a:lnSpc>
                <a:spcPct val="100000"/>
              </a:lnSpc>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a:t>
            </a:r>
            <a:r>
              <a:rPr lang="en-IN" dirty="0" err="1">
                <a:solidFill>
                  <a:schemeClr val="accent4">
                    <a:lumMod val="60000"/>
                    <a:lumOff val="40000"/>
                  </a:schemeClr>
                </a:solidFill>
                <a:effectLst/>
                <a:latin typeface="Consolas" panose="020B0609020204030204" pitchFamily="49" charset="0"/>
              </a:rPr>
              <a:t>os</a:t>
            </a:r>
            <a:endParaRPr lang="en-IN" dirty="0">
              <a:solidFill>
                <a:schemeClr val="accent4">
                  <a:lumMod val="60000"/>
                  <a:lumOff val="40000"/>
                </a:schemeClr>
              </a:solidFill>
              <a:effectLst/>
              <a:latin typeface="Consolas" panose="020B0609020204030204" pitchFamily="49" charset="0"/>
            </a:endParaRPr>
          </a:p>
          <a:p>
            <a:pPr marL="171450" indent="-171450" algn="l">
              <a:lnSpc>
                <a:spcPct val="100000"/>
              </a:lnSpc>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a:t>
            </a:r>
            <a:r>
              <a:rPr lang="en-IN" dirty="0" err="1">
                <a:solidFill>
                  <a:schemeClr val="accent4">
                    <a:lumMod val="60000"/>
                    <a:lumOff val="40000"/>
                  </a:schemeClr>
                </a:solidFill>
                <a:effectLst/>
                <a:latin typeface="Consolas" panose="020B0609020204030204" pitchFamily="49" charset="0"/>
              </a:rPr>
              <a:t>os.path</a:t>
            </a:r>
            <a:endParaRPr lang="en-IN" dirty="0">
              <a:solidFill>
                <a:schemeClr val="accent4">
                  <a:lumMod val="60000"/>
                  <a:lumOff val="40000"/>
                </a:schemeClr>
              </a:solidFill>
              <a:effectLst/>
              <a:latin typeface="Consolas" panose="020B0609020204030204" pitchFamily="49" charset="0"/>
            </a:endParaRPr>
          </a:p>
          <a:p>
            <a:pPr marL="171450" indent="-171450" algn="l">
              <a:lnSpc>
                <a:spcPct val="100000"/>
              </a:lnSpc>
              <a:buFont typeface="Arial" panose="020B0604020202020204" pitchFamily="34" charset="0"/>
              <a:buChar char="•"/>
            </a:pPr>
            <a:r>
              <a:rPr lang="en-IN" dirty="0">
                <a:solidFill>
                  <a:schemeClr val="accent4">
                    <a:lumMod val="60000"/>
                    <a:lumOff val="40000"/>
                  </a:schemeClr>
                </a:solidFill>
                <a:latin typeface="Consolas" panose="020B0609020204030204" pitchFamily="49" charset="0"/>
              </a:rPr>
              <a:t>Import cv2</a:t>
            </a:r>
          </a:p>
          <a:p>
            <a:pPr marL="171450" indent="-171450" algn="l">
              <a:lnSpc>
                <a:spcPct val="100000"/>
              </a:lnSpc>
              <a:buFont typeface="Arial" panose="020B0604020202020204" pitchFamily="34" charset="0"/>
              <a:buChar char="•"/>
            </a:pPr>
            <a:r>
              <a:rPr lang="en-IN" dirty="0">
                <a:solidFill>
                  <a:schemeClr val="accent4">
                    <a:lumMod val="60000"/>
                    <a:lumOff val="40000"/>
                  </a:schemeClr>
                </a:solidFill>
                <a:effectLst/>
                <a:latin typeface="Consolas" panose="020B0609020204030204" pitchFamily="49" charset="0"/>
              </a:rPr>
              <a:t>Import requests</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4294967295"/>
          </p:nvPr>
        </p:nvSpPr>
        <p:spPr>
          <a:xfrm>
            <a:off x="9448800" y="6226175"/>
            <a:ext cx="2743200" cy="365125"/>
          </a:xfrm>
        </p:spPr>
        <p:txBody>
          <a:bodyPr/>
          <a:lstStyle/>
          <a:p>
            <a:fld id="{FE024F78-56A6-7740-B68D-8D4D026EDF3F}" type="slidenum">
              <a:rPr lang="en-US" smtClean="0"/>
              <a:pPr/>
              <a:t>6</a:t>
            </a:fld>
            <a:endParaRPr lang="en-US" dirty="0"/>
          </a:p>
        </p:txBody>
      </p:sp>
      <p:sp>
        <p:nvSpPr>
          <p:cNvPr id="19" name="Title 1">
            <a:extLst>
              <a:ext uri="{FF2B5EF4-FFF2-40B4-BE49-F238E27FC236}">
                <a16:creationId xmlns:a16="http://schemas.microsoft.com/office/drawing/2014/main" id="{4BD2C30D-21CB-A20F-C8C7-753A6A0A5BE8}"/>
              </a:ext>
            </a:extLst>
          </p:cNvPr>
          <p:cNvSpPr>
            <a:spLocks noGrp="1"/>
          </p:cNvSpPr>
          <p:nvPr>
            <p:ph type="title"/>
          </p:nvPr>
        </p:nvSpPr>
        <p:spPr>
          <a:xfrm>
            <a:off x="835370" y="365126"/>
            <a:ext cx="10515601" cy="889934"/>
          </a:xfrm>
        </p:spPr>
        <p:txBody>
          <a:bodyPr/>
          <a:lstStyle/>
          <a:p>
            <a:r>
              <a:rPr lang="en-US" sz="4800" b="1" dirty="0">
                <a:solidFill>
                  <a:schemeClr val="bg1"/>
                </a:solidFill>
              </a:rPr>
              <a:t>LIBRARIES USED:</a:t>
            </a:r>
          </a:p>
        </p:txBody>
      </p:sp>
    </p:spTree>
    <p:extLst>
      <p:ext uri="{BB962C8B-B14F-4D97-AF65-F5344CB8AC3E}">
        <p14:creationId xmlns:p14="http://schemas.microsoft.com/office/powerpoint/2010/main" val="3984182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b="1" dirty="0"/>
              <a:t>CONTINUED</a:t>
            </a:r>
            <a:r>
              <a:rPr lang="en-US" dirty="0"/>
              <a:t>…</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385481" y="1690689"/>
            <a:ext cx="11080377" cy="4728040"/>
          </a:xfrm>
        </p:spPr>
        <p:txBody>
          <a:bodyPr/>
          <a:lstStyle/>
          <a:p>
            <a:pPr algn="l"/>
            <a:r>
              <a:rPr lang="en-IN" sz="2000" dirty="0">
                <a:solidFill>
                  <a:schemeClr val="accent4">
                    <a:lumMod val="60000"/>
                    <a:lumOff val="40000"/>
                  </a:schemeClr>
                </a:solidFill>
                <a:latin typeface="Consolas" panose="020B0609020204030204" pitchFamily="49" charset="0"/>
              </a:rPr>
              <a:t>import </a:t>
            </a:r>
            <a:r>
              <a:rPr lang="en-IN" sz="2000" dirty="0" err="1">
                <a:solidFill>
                  <a:schemeClr val="accent4">
                    <a:lumMod val="60000"/>
                    <a:lumOff val="40000"/>
                  </a:schemeClr>
                </a:solidFill>
                <a:latin typeface="Consolas" panose="020B0609020204030204" pitchFamily="49" charset="0"/>
              </a:rPr>
              <a:t>pywhatkit</a:t>
            </a:r>
            <a:r>
              <a:rPr lang="en-IN" sz="2000" dirty="0">
                <a:solidFill>
                  <a:schemeClr val="accent4">
                    <a:lumMod val="60000"/>
                    <a:lumOff val="40000"/>
                  </a:schemeClr>
                </a:solidFill>
                <a:latin typeface="Consolas" panose="020B0609020204030204" pitchFamily="49" charset="0"/>
              </a:rPr>
              <a:t> as kit  </a:t>
            </a:r>
          </a:p>
          <a:p>
            <a:pPr algn="l"/>
            <a:r>
              <a:rPr lang="en-IN" sz="2000" dirty="0">
                <a:solidFill>
                  <a:schemeClr val="accent4">
                    <a:lumMod val="60000"/>
                    <a:lumOff val="40000"/>
                  </a:schemeClr>
                </a:solidFill>
                <a:latin typeface="Consolas" panose="020B0609020204030204" pitchFamily="49" charset="0"/>
              </a:rPr>
              <a:t>import </a:t>
            </a:r>
            <a:r>
              <a:rPr lang="en-IN" sz="2000" dirty="0" err="1">
                <a:solidFill>
                  <a:schemeClr val="accent4">
                    <a:lumMod val="60000"/>
                    <a:lumOff val="40000"/>
                  </a:schemeClr>
                </a:solidFill>
                <a:latin typeface="Consolas" panose="020B0609020204030204" pitchFamily="49" charset="0"/>
              </a:rPr>
              <a:t>smtplib</a:t>
            </a:r>
            <a:r>
              <a:rPr lang="en-IN" sz="2000" dirty="0">
                <a:solidFill>
                  <a:schemeClr val="accent4">
                    <a:lumMod val="60000"/>
                    <a:lumOff val="40000"/>
                  </a:schemeClr>
                </a:solidFill>
                <a:latin typeface="Consolas" panose="020B0609020204030204" pitchFamily="49" charset="0"/>
              </a:rPr>
              <a:t>   </a:t>
            </a:r>
          </a:p>
          <a:p>
            <a:pPr algn="l"/>
            <a:r>
              <a:rPr lang="en-IN" sz="2000" dirty="0">
                <a:solidFill>
                  <a:schemeClr val="accent4">
                    <a:lumMod val="60000"/>
                    <a:lumOff val="40000"/>
                  </a:schemeClr>
                </a:solidFill>
                <a:latin typeface="Consolas" panose="020B0609020204030204" pitchFamily="49" charset="0"/>
              </a:rPr>
              <a:t>import </a:t>
            </a:r>
            <a:r>
              <a:rPr lang="en-IN" sz="2000" dirty="0" err="1">
                <a:solidFill>
                  <a:schemeClr val="accent4">
                    <a:lumMod val="60000"/>
                    <a:lumOff val="40000"/>
                  </a:schemeClr>
                </a:solidFill>
                <a:latin typeface="Consolas" panose="020B0609020204030204" pitchFamily="49" charset="0"/>
              </a:rPr>
              <a:t>pyjokes</a:t>
            </a:r>
            <a:r>
              <a:rPr lang="en-IN" sz="2000" dirty="0">
                <a:solidFill>
                  <a:schemeClr val="accent4">
                    <a:lumMod val="60000"/>
                    <a:lumOff val="40000"/>
                  </a:schemeClr>
                </a:solidFill>
                <a:latin typeface="Consolas" panose="020B0609020204030204" pitchFamily="49" charset="0"/>
              </a:rPr>
              <a:t>       </a:t>
            </a:r>
          </a:p>
          <a:p>
            <a:pPr algn="l"/>
            <a:r>
              <a:rPr lang="en-IN" sz="2000" dirty="0">
                <a:solidFill>
                  <a:schemeClr val="accent4">
                    <a:lumMod val="60000"/>
                    <a:lumOff val="40000"/>
                  </a:schemeClr>
                </a:solidFill>
                <a:latin typeface="Consolas" panose="020B0609020204030204" pitchFamily="49" charset="0"/>
              </a:rPr>
              <a:t>import </a:t>
            </a:r>
            <a:r>
              <a:rPr lang="en-IN" sz="2000" dirty="0" err="1">
                <a:solidFill>
                  <a:schemeClr val="accent4">
                    <a:lumMod val="60000"/>
                    <a:lumOff val="40000"/>
                  </a:schemeClr>
                </a:solidFill>
                <a:latin typeface="Consolas" panose="020B0609020204030204" pitchFamily="49" charset="0"/>
              </a:rPr>
              <a:t>pyautogui</a:t>
            </a:r>
            <a:r>
              <a:rPr lang="en-IN" sz="2000" dirty="0">
                <a:solidFill>
                  <a:schemeClr val="accent4">
                    <a:lumMod val="60000"/>
                    <a:lumOff val="40000"/>
                  </a:schemeClr>
                </a:solidFill>
                <a:latin typeface="Consolas" panose="020B0609020204030204" pitchFamily="49" charset="0"/>
              </a:rPr>
              <a:t>        </a:t>
            </a:r>
          </a:p>
          <a:p>
            <a:pPr algn="l"/>
            <a:r>
              <a:rPr lang="en-IN" sz="2000" dirty="0">
                <a:solidFill>
                  <a:schemeClr val="accent4">
                    <a:lumMod val="60000"/>
                    <a:lumOff val="40000"/>
                  </a:schemeClr>
                </a:solidFill>
                <a:latin typeface="Consolas" panose="020B0609020204030204" pitchFamily="49" charset="0"/>
              </a:rPr>
              <a:t>import PyPDF2</a:t>
            </a:r>
          </a:p>
          <a:p>
            <a:pPr algn="l"/>
            <a:r>
              <a:rPr lang="en-IN" sz="2000" dirty="0">
                <a:solidFill>
                  <a:schemeClr val="accent4">
                    <a:lumMod val="60000"/>
                    <a:lumOff val="40000"/>
                  </a:schemeClr>
                </a:solidFill>
                <a:latin typeface="Consolas" panose="020B0609020204030204" pitchFamily="49" charset="0"/>
              </a:rPr>
              <a:t>from </a:t>
            </a:r>
            <a:r>
              <a:rPr lang="en-IN" sz="2000" dirty="0" err="1">
                <a:solidFill>
                  <a:schemeClr val="accent4">
                    <a:lumMod val="60000"/>
                    <a:lumOff val="40000"/>
                  </a:schemeClr>
                </a:solidFill>
                <a:latin typeface="Consolas" panose="020B0609020204030204" pitchFamily="49" charset="0"/>
              </a:rPr>
              <a:t>email.mime.text</a:t>
            </a:r>
            <a:r>
              <a:rPr lang="en-IN" sz="2000" dirty="0">
                <a:solidFill>
                  <a:schemeClr val="accent4">
                    <a:lumMod val="60000"/>
                    <a:lumOff val="40000"/>
                  </a:schemeClr>
                </a:solidFill>
                <a:latin typeface="Consolas" panose="020B0609020204030204" pitchFamily="49" charset="0"/>
              </a:rPr>
              <a:t> import </a:t>
            </a:r>
            <a:r>
              <a:rPr lang="en-IN" sz="2000" dirty="0" err="1">
                <a:solidFill>
                  <a:schemeClr val="accent4">
                    <a:lumMod val="60000"/>
                    <a:lumOff val="40000"/>
                  </a:schemeClr>
                </a:solidFill>
                <a:latin typeface="Consolas" panose="020B0609020204030204" pitchFamily="49" charset="0"/>
              </a:rPr>
              <a:t>MIMEText</a:t>
            </a:r>
            <a:endParaRPr lang="en-IN" sz="2000" dirty="0">
              <a:solidFill>
                <a:schemeClr val="accent4">
                  <a:lumMod val="60000"/>
                  <a:lumOff val="40000"/>
                </a:schemeClr>
              </a:solidFill>
              <a:latin typeface="Consolas" panose="020B0609020204030204" pitchFamily="49" charset="0"/>
            </a:endParaRPr>
          </a:p>
          <a:p>
            <a:pPr algn="l"/>
            <a:r>
              <a:rPr lang="en-IN" sz="2000" dirty="0">
                <a:solidFill>
                  <a:schemeClr val="accent4">
                    <a:lumMod val="60000"/>
                    <a:lumOff val="40000"/>
                  </a:schemeClr>
                </a:solidFill>
                <a:latin typeface="Consolas" panose="020B0609020204030204" pitchFamily="49" charset="0"/>
              </a:rPr>
              <a:t>from </a:t>
            </a:r>
            <a:r>
              <a:rPr lang="en-IN" sz="2000" dirty="0" err="1">
                <a:solidFill>
                  <a:schemeClr val="accent4">
                    <a:lumMod val="60000"/>
                    <a:lumOff val="40000"/>
                  </a:schemeClr>
                </a:solidFill>
                <a:latin typeface="Consolas" panose="020B0609020204030204" pitchFamily="49" charset="0"/>
              </a:rPr>
              <a:t>email.mime.multipart</a:t>
            </a:r>
            <a:r>
              <a:rPr lang="en-IN" sz="2000" dirty="0">
                <a:solidFill>
                  <a:schemeClr val="accent4">
                    <a:lumMod val="60000"/>
                    <a:lumOff val="40000"/>
                  </a:schemeClr>
                </a:solidFill>
                <a:latin typeface="Consolas" panose="020B0609020204030204" pitchFamily="49" charset="0"/>
              </a:rPr>
              <a:t> import </a:t>
            </a:r>
            <a:r>
              <a:rPr lang="en-IN" sz="2000" dirty="0" err="1">
                <a:solidFill>
                  <a:schemeClr val="accent4">
                    <a:lumMod val="60000"/>
                    <a:lumOff val="40000"/>
                  </a:schemeClr>
                </a:solidFill>
                <a:latin typeface="Consolas" panose="020B0609020204030204" pitchFamily="49" charset="0"/>
              </a:rPr>
              <a:t>MIMEMultipart</a:t>
            </a:r>
            <a:endParaRPr lang="en-IN" sz="2000" dirty="0">
              <a:solidFill>
                <a:schemeClr val="accent4">
                  <a:lumMod val="60000"/>
                  <a:lumOff val="40000"/>
                </a:schemeClr>
              </a:solidFill>
              <a:latin typeface="Consolas" panose="020B0609020204030204" pitchFamily="49" charset="0"/>
            </a:endParaRPr>
          </a:p>
          <a:p>
            <a:pPr algn="l"/>
            <a:r>
              <a:rPr lang="en-IN" sz="2000" dirty="0">
                <a:solidFill>
                  <a:schemeClr val="accent4">
                    <a:lumMod val="60000"/>
                    <a:lumOff val="40000"/>
                  </a:schemeClr>
                </a:solidFill>
                <a:latin typeface="Consolas" panose="020B0609020204030204" pitchFamily="49" charset="0"/>
              </a:rPr>
              <a:t>from </a:t>
            </a:r>
            <a:r>
              <a:rPr lang="en-IN" sz="2000" dirty="0" err="1">
                <a:solidFill>
                  <a:schemeClr val="accent4">
                    <a:lumMod val="60000"/>
                    <a:lumOff val="40000"/>
                  </a:schemeClr>
                </a:solidFill>
                <a:latin typeface="Consolas" panose="020B0609020204030204" pitchFamily="49" charset="0"/>
              </a:rPr>
              <a:t>email.mime.base</a:t>
            </a:r>
            <a:r>
              <a:rPr lang="en-IN" sz="2000" dirty="0">
                <a:solidFill>
                  <a:schemeClr val="accent4">
                    <a:lumMod val="60000"/>
                    <a:lumOff val="40000"/>
                  </a:schemeClr>
                </a:solidFill>
                <a:latin typeface="Consolas" panose="020B0609020204030204" pitchFamily="49" charset="0"/>
              </a:rPr>
              <a:t> import </a:t>
            </a:r>
            <a:r>
              <a:rPr lang="en-IN" sz="2000" dirty="0" err="1">
                <a:solidFill>
                  <a:schemeClr val="accent4">
                    <a:lumMod val="60000"/>
                    <a:lumOff val="40000"/>
                  </a:schemeClr>
                </a:solidFill>
                <a:latin typeface="Consolas" panose="020B0609020204030204" pitchFamily="49" charset="0"/>
              </a:rPr>
              <a:t>MIMEBase</a:t>
            </a:r>
            <a:endParaRPr lang="en-IN" sz="2000" dirty="0">
              <a:solidFill>
                <a:schemeClr val="accent4">
                  <a:lumMod val="60000"/>
                  <a:lumOff val="40000"/>
                </a:schemeClr>
              </a:solidFill>
              <a:latin typeface="Consolas" panose="020B0609020204030204" pitchFamily="49" charset="0"/>
            </a:endParaRPr>
          </a:p>
          <a:p>
            <a:pPr algn="l"/>
            <a:r>
              <a:rPr lang="en-IN" sz="2000" dirty="0">
                <a:solidFill>
                  <a:schemeClr val="accent4">
                    <a:lumMod val="60000"/>
                    <a:lumOff val="40000"/>
                  </a:schemeClr>
                </a:solidFill>
                <a:latin typeface="Consolas" panose="020B0609020204030204" pitchFamily="49" charset="0"/>
              </a:rPr>
              <a:t>from email import encoders</a:t>
            </a:r>
          </a:p>
          <a:p>
            <a:pPr algn="l"/>
            <a:r>
              <a:rPr lang="en-IN" sz="2000" dirty="0">
                <a:solidFill>
                  <a:schemeClr val="accent4">
                    <a:lumMod val="60000"/>
                    <a:lumOff val="40000"/>
                  </a:schemeClr>
                </a:solidFill>
                <a:latin typeface="Consolas" panose="020B0609020204030204" pitchFamily="49" charset="0"/>
              </a:rPr>
              <a:t>import </a:t>
            </a:r>
            <a:r>
              <a:rPr lang="en-IN" sz="2000" dirty="0" err="1">
                <a:solidFill>
                  <a:schemeClr val="accent4">
                    <a:lumMod val="60000"/>
                    <a:lumOff val="40000"/>
                  </a:schemeClr>
                </a:solidFill>
                <a:latin typeface="Consolas" panose="020B0609020204030204" pitchFamily="49" charset="0"/>
              </a:rPr>
              <a:t>instaloader</a:t>
            </a:r>
            <a:r>
              <a:rPr lang="en-IN" sz="2000" dirty="0">
                <a:solidFill>
                  <a:schemeClr val="accent4">
                    <a:lumMod val="60000"/>
                    <a:lumOff val="40000"/>
                  </a:schemeClr>
                </a:solidFill>
                <a:latin typeface="Consolas" panose="020B0609020204030204" pitchFamily="49" charset="0"/>
              </a:rPr>
              <a:t> </a:t>
            </a:r>
          </a:p>
          <a:p>
            <a:pPr algn="l"/>
            <a:r>
              <a:rPr lang="en-IN" sz="2000" dirty="0">
                <a:solidFill>
                  <a:schemeClr val="accent4">
                    <a:lumMod val="60000"/>
                    <a:lumOff val="40000"/>
                  </a:schemeClr>
                </a:solidFill>
                <a:latin typeface="Consolas" panose="020B0609020204030204" pitchFamily="49" charset="0"/>
              </a:rPr>
              <a:t>import operator #for calculation using voice</a:t>
            </a:r>
          </a:p>
          <a:p>
            <a:pPr algn="l"/>
            <a:r>
              <a:rPr lang="en-IN" sz="2000" dirty="0">
                <a:solidFill>
                  <a:schemeClr val="accent4">
                    <a:lumMod val="60000"/>
                    <a:lumOff val="40000"/>
                  </a:schemeClr>
                </a:solidFill>
                <a:latin typeface="Consolas" panose="020B0609020204030204" pitchFamily="49" charset="0"/>
              </a:rPr>
              <a:t>Import pyQT5</a:t>
            </a:r>
          </a:p>
          <a:p>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a:t>
            </a:fld>
            <a:endParaRPr lang="en-US" dirty="0"/>
          </a:p>
        </p:txBody>
      </p:sp>
    </p:spTree>
    <p:extLst>
      <p:ext uri="{BB962C8B-B14F-4D97-AF65-F5344CB8AC3E}">
        <p14:creationId xmlns:p14="http://schemas.microsoft.com/office/powerpoint/2010/main" val="3049025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85B26DD-C898-3E37-C190-729B70C2D424}"/>
              </a:ext>
            </a:extLst>
          </p:cNvPr>
          <p:cNvPicPr>
            <a:picLocks noChangeAspect="1"/>
          </p:cNvPicPr>
          <p:nvPr/>
        </p:nvPicPr>
        <p:blipFill>
          <a:blip r:embed="rId2">
            <a:clrChange>
              <a:clrFrom>
                <a:srgbClr val="241D50"/>
              </a:clrFrom>
              <a:clrTo>
                <a:srgbClr val="241D50">
                  <a:alpha val="0"/>
                </a:srgbClr>
              </a:clrTo>
            </a:clrChange>
            <a:duotone>
              <a:prstClr val="black"/>
              <a:schemeClr val="accent6">
                <a:tint val="45000"/>
                <a:satMod val="400000"/>
              </a:schemeClr>
            </a:duotone>
          </a:blip>
          <a:stretch>
            <a:fillRect/>
          </a:stretch>
        </p:blipFill>
        <p:spPr>
          <a:xfrm>
            <a:off x="1951277" y="1184659"/>
            <a:ext cx="8561294" cy="5041539"/>
          </a:xfrm>
          <a:prstGeom prst="rect">
            <a:avLst/>
          </a:prstGeom>
        </p:spPr>
      </p:pic>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a:xfrm>
            <a:off x="849351" y="338231"/>
            <a:ext cx="10515600" cy="1325563"/>
          </a:xfrm>
        </p:spPr>
        <p:txBody>
          <a:bodyPr/>
          <a:lstStyle/>
          <a:p>
            <a:r>
              <a:rPr lang="en-US" sz="5400" b="1" dirty="0"/>
              <a:t>FUTURE PLANS</a:t>
            </a: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8</a:t>
            </a:fld>
            <a:endParaRPr lang="en-US" dirty="0"/>
          </a:p>
        </p:txBody>
      </p:sp>
      <p:sp>
        <p:nvSpPr>
          <p:cNvPr id="5" name="Rectangle 4">
            <a:extLst>
              <a:ext uri="{FF2B5EF4-FFF2-40B4-BE49-F238E27FC236}">
                <a16:creationId xmlns:a16="http://schemas.microsoft.com/office/drawing/2014/main" id="{9848D0B0-91A9-8B01-D5CD-1860EE394063}"/>
              </a:ext>
            </a:extLst>
          </p:cNvPr>
          <p:cNvSpPr/>
          <p:nvPr/>
        </p:nvSpPr>
        <p:spPr>
          <a:xfrm>
            <a:off x="537882" y="1690688"/>
            <a:ext cx="11071412" cy="45355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IN" sz="4400" b="1" dirty="0">
                <a:solidFill>
                  <a:schemeClr val="accent4">
                    <a:lumMod val="20000"/>
                    <a:lumOff val="80000"/>
                  </a:schemeClr>
                </a:solidFill>
                <a:latin typeface="Biome" panose="020B0503030204020804" pitchFamily="34" charset="0"/>
                <a:cs typeface="Biome" panose="020B0503030204020804" pitchFamily="34" charset="0"/>
              </a:rPr>
              <a:t>PERSONALIZED EXPERIENCES</a:t>
            </a:r>
          </a:p>
          <a:p>
            <a:pPr marL="285750" indent="-285750">
              <a:buFont typeface="Arial" panose="020B0604020202020204" pitchFamily="34" charset="0"/>
              <a:buChar char="•"/>
            </a:pPr>
            <a:r>
              <a:rPr lang="en-IN" sz="4400" b="1" dirty="0">
                <a:solidFill>
                  <a:schemeClr val="accent4">
                    <a:lumMod val="20000"/>
                    <a:lumOff val="80000"/>
                  </a:schemeClr>
                </a:solidFill>
                <a:latin typeface="Biome" panose="020B0503030204020804" pitchFamily="34" charset="0"/>
                <a:cs typeface="Biome" panose="020B0503030204020804" pitchFamily="34" charset="0"/>
              </a:rPr>
              <a:t>INBUILT SECURITY FEATURES FOR USERS</a:t>
            </a:r>
          </a:p>
          <a:p>
            <a:pPr marL="285750" indent="-285750">
              <a:buFont typeface="Arial" panose="020B0604020202020204" pitchFamily="34" charset="0"/>
              <a:buChar char="•"/>
            </a:pPr>
            <a:r>
              <a:rPr lang="en-IN" sz="4400" b="1" dirty="0">
                <a:solidFill>
                  <a:schemeClr val="accent4">
                    <a:lumMod val="20000"/>
                    <a:lumOff val="80000"/>
                  </a:schemeClr>
                </a:solidFill>
                <a:latin typeface="Biome" panose="020B0503030204020804" pitchFamily="34" charset="0"/>
                <a:cs typeface="Biome" panose="020B0503030204020804" pitchFamily="34" charset="0"/>
              </a:rPr>
              <a:t>VOICE ASSISTANT IN MOBILE APPS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25063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a:xfrm>
            <a:off x="672353" y="681318"/>
            <a:ext cx="10883153" cy="2940423"/>
          </a:xfrm>
        </p:spPr>
        <p:txBody>
          <a:bodyPr/>
          <a:lstStyle/>
          <a:p>
            <a:pPr algn="ctr"/>
            <a:r>
              <a:rPr lang="en-US" sz="15000" dirty="0">
                <a:solidFill>
                  <a:schemeClr val="accent4">
                    <a:lumMod val="40000"/>
                    <a:lumOff val="60000"/>
                  </a:schemeClr>
                </a:solidFill>
              </a:rPr>
              <a:t>Thank you</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
        <p:nvSpPr>
          <p:cNvPr id="4" name="Rectangle 3">
            <a:extLst>
              <a:ext uri="{FF2B5EF4-FFF2-40B4-BE49-F238E27FC236}">
                <a16:creationId xmlns:a16="http://schemas.microsoft.com/office/drawing/2014/main" id="{04AF7F7C-7AA6-D81F-AC48-E0334E538AA0}"/>
              </a:ext>
            </a:extLst>
          </p:cNvPr>
          <p:cNvSpPr/>
          <p:nvPr/>
        </p:nvSpPr>
        <p:spPr>
          <a:xfrm>
            <a:off x="4204446" y="4025152"/>
            <a:ext cx="4437529" cy="1004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BankGothic Lt BT" panose="020B0607020203060204" pitchFamily="34" charset="0"/>
              </a:rPr>
              <a:t>ANY QUESTIONS ?</a:t>
            </a:r>
          </a:p>
        </p:txBody>
      </p:sp>
    </p:spTree>
    <p:extLst>
      <p:ext uri="{BB962C8B-B14F-4D97-AF65-F5344CB8AC3E}">
        <p14:creationId xmlns:p14="http://schemas.microsoft.com/office/powerpoint/2010/main" val="79002458"/>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2.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Scientific findings presentation</Template>
  <TotalTime>369</TotalTime>
  <Words>343</Words>
  <Application>Microsoft Office PowerPoint</Application>
  <PresentationFormat>Widescreen</PresentationFormat>
  <Paragraphs>67</Paragraphs>
  <Slides>9</Slides>
  <Notes>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Arial</vt:lpstr>
      <vt:lpstr>Arial Nova</vt:lpstr>
      <vt:lpstr>BankGothic Lt BT</vt:lpstr>
      <vt:lpstr>BankGothic Md BT</vt:lpstr>
      <vt:lpstr>Biome</vt:lpstr>
      <vt:lpstr>Biome Light</vt:lpstr>
      <vt:lpstr>Calibri</vt:lpstr>
      <vt:lpstr>Consolas</vt:lpstr>
      <vt:lpstr>Eras Demi ITC</vt:lpstr>
      <vt:lpstr>Segoe UI</vt:lpstr>
      <vt:lpstr>Office Theme</vt:lpstr>
      <vt:lpstr>IVA-INTELLIGENT VOICE ASSISTANT</vt:lpstr>
      <vt:lpstr>INTRODUCTION</vt:lpstr>
      <vt:lpstr>GUI OF OUR VOICE ASSISTANT</vt:lpstr>
      <vt:lpstr>WORKING…</vt:lpstr>
      <vt:lpstr>MAJOR FEATURES</vt:lpstr>
      <vt:lpstr>LIBRARIES USED:</vt:lpstr>
      <vt:lpstr>CONTINUED…</vt:lpstr>
      <vt:lpstr>FUTURE PLANS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IVA-INTELLIGENT VOICE ASSISTANT</dc:title>
  <dc:creator>prachi varshney</dc:creator>
  <cp:lastModifiedBy>prachi varshney</cp:lastModifiedBy>
  <cp:revision>4</cp:revision>
  <dcterms:created xsi:type="dcterms:W3CDTF">2022-11-30T12:10:11Z</dcterms:created>
  <dcterms:modified xsi:type="dcterms:W3CDTF">2022-11-30T19:57:11Z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